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2964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Libre Baskerville" panose="020B0604020202020204" charset="0"/>
      <p:regular r:id="rId21"/>
      <p:bold r:id="rId22"/>
      <p: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38263" y="1162050"/>
            <a:ext cx="4181400" cy="313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297180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053af05e44_0_0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g2053af05e4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7e3109711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7e3109711c_0_6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7e3109711c_0_6:notes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14119f2bf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14119f2bf8_0_2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g214119f2bf8_0_2:notes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ceb6fcb46b_0_0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g1ceb6fcb4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05d662ee53_0_0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g205d662ee5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Student services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E.g. Counseling services on campus; Campus Wellness center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Services for students with disabilities (IEP or 504 plan)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cff53fd002_0_0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g1cff53fd00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C01E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csj.edu/designyourfutur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dnsm5-ss6.sharpschool.com/UserFiles/Servers/Server_57305/File/Program%20of%20Studies%2023-24%20(021623)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learviewregional.edu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dterry@clearviewregional.ed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catts@clearviewregional.edu" TargetMode="External"/><Relationship Id="rId5" Type="http://schemas.openxmlformats.org/officeDocument/2006/relationships/hyperlink" Target="mailto:dbernstein@clearviewregional.edu" TargetMode="External"/><Relationship Id="rId4" Type="http://schemas.openxmlformats.org/officeDocument/2006/relationships/hyperlink" Target="mailto:tjones@clearviewregional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VYX41XCxPI5bTZMQ7CQz2ivTX9AsA7NN/view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crSPOSFJOd5h2vTN4AyWsc-ZtQWGb0q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61D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>
            <a:off x="457200" y="193025"/>
            <a:ext cx="8229600" cy="12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0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9th GRADE COURSE SELECTION WORKSHOP - Class of 2027</a:t>
            </a:r>
            <a:endParaRPr sz="4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" name="Google Shape;89;p13"/>
          <p:cNvSpPr txBox="1">
            <a:spLocks noGrp="1"/>
          </p:cNvSpPr>
          <p:nvPr>
            <p:ph type="body" idx="1"/>
          </p:nvPr>
        </p:nvSpPr>
        <p:spPr>
          <a:xfrm>
            <a:off x="457200" y="185117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0" name="Google Shape;9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150" y="1558302"/>
            <a:ext cx="8062500" cy="417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61D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>
            <a:spLocks noGrp="1"/>
          </p:cNvSpPr>
          <p:nvPr>
            <p:ph type="title"/>
          </p:nvPr>
        </p:nvSpPr>
        <p:spPr>
          <a:xfrm>
            <a:off x="457200" y="2285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HS Equivalent Courses in MS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" name="Google Shape;148;p22"/>
          <p:cNvSpPr txBox="1">
            <a:spLocks noGrp="1"/>
          </p:cNvSpPr>
          <p:nvPr>
            <p:ph type="body" idx="1"/>
          </p:nvPr>
        </p:nvSpPr>
        <p:spPr>
          <a:xfrm>
            <a:off x="457200" y="1371612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1C232"/>
              </a:buClr>
              <a:buSzPts val="3200"/>
              <a:buFont typeface="Times New Roman"/>
              <a:buAutoNum type="arabicPeriod"/>
            </a:pPr>
            <a:r>
              <a:rPr lang="en-US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Algebra I, Geometry, Spanish I, German I, French I</a:t>
            </a:r>
            <a:endParaRPr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3200"/>
              <a:buFont typeface="Times New Roman"/>
              <a:buAutoNum type="arabicPeriod"/>
            </a:pPr>
            <a:r>
              <a:rPr lang="en-US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Two years of World Language completed during grades 9-12 is a 4 year college admission requirement; (1 year required for HS graduation).</a:t>
            </a:r>
            <a:endParaRPr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3200"/>
              <a:buFont typeface="Times New Roman"/>
              <a:buAutoNum type="arabicPeriod"/>
            </a:pPr>
            <a:r>
              <a:rPr lang="en-US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Three years of Math completed during grades 9-12; 4 year college admission requirement and required for HS graduation. </a:t>
            </a:r>
            <a:endParaRPr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61D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>
            <a:spLocks noGrp="1"/>
          </p:cNvSpPr>
          <p:nvPr>
            <p:ph type="title"/>
          </p:nvPr>
        </p:nvSpPr>
        <p:spPr>
          <a:xfrm>
            <a:off x="457200" y="2285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HS Equivalent Courses in MS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4" name="Google Shape;154;p23"/>
          <p:cNvSpPr txBox="1">
            <a:spLocks noGrp="1"/>
          </p:cNvSpPr>
          <p:nvPr>
            <p:ph type="body" idx="1"/>
          </p:nvPr>
        </p:nvSpPr>
        <p:spPr>
          <a:xfrm>
            <a:off x="457200" y="1545112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1C232"/>
              </a:buClr>
              <a:buSzPts val="3200"/>
              <a:buFont typeface="Times New Roman"/>
              <a:buAutoNum type="arabicPeriod"/>
            </a:pPr>
            <a:r>
              <a:rPr lang="en-US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Course(s)/Grade(s)/Credits may appear on the HS Transcript</a:t>
            </a:r>
            <a:endParaRPr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3200"/>
              <a:buFont typeface="Times New Roman"/>
              <a:buAutoNum type="arabicPeriod"/>
            </a:pPr>
            <a:r>
              <a:rPr lang="en-US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grade of 80 or higher is required</a:t>
            </a:r>
            <a:endParaRPr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3200"/>
              <a:buFont typeface="Times New Roman"/>
              <a:buAutoNum type="arabicPeriod"/>
            </a:pPr>
            <a:r>
              <a:rPr lang="en-US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google form will be sent over the summer</a:t>
            </a:r>
            <a:endParaRPr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3200"/>
              <a:buFont typeface="Times New Roman"/>
              <a:buAutoNum type="arabicPeriod"/>
            </a:pPr>
            <a:r>
              <a:rPr lang="en-US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grades are not factored into the cumulative HS GPA </a:t>
            </a:r>
            <a:endParaRPr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3200"/>
              <a:buFont typeface="Times New Roman"/>
              <a:buAutoNum type="arabicPeriod"/>
            </a:pPr>
            <a:r>
              <a:rPr lang="en-US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credits go toward graduation requirements</a:t>
            </a:r>
            <a:endParaRPr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61D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College Credit Opportunities</a:t>
            </a:r>
            <a:r>
              <a:rPr lang="en-US" sz="6000" b="1" i="0" u="none" strike="noStrike" cap="none">
                <a:solidFill>
                  <a:srgbClr val="008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body" idx="1"/>
          </p:nvPr>
        </p:nvSpPr>
        <p:spPr>
          <a:xfrm>
            <a:off x="457200" y="1684800"/>
            <a:ext cx="82296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rgbClr val="F1C23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Dual Credit Agreements; CCC and SCC</a:t>
            </a:r>
            <a:endParaRPr sz="3000">
              <a:solidFill>
                <a:srgbClr val="F1C23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1C23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1C232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rgbClr val="F1C23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RCSJ High School Options Program</a:t>
            </a:r>
            <a:endParaRPr sz="3000" b="0" i="0" u="none" strike="noStrike" cap="none">
              <a:solidFill>
                <a:srgbClr val="F1C23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45720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3000" u="sng">
                <a:solidFill>
                  <a:schemeClr val="hlink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3"/>
              </a:rPr>
              <a:t>https://www.rcsj.edu/designyourfuture</a:t>
            </a:r>
            <a:r>
              <a:rPr lang="en-US" sz="3000">
                <a:solidFill>
                  <a:srgbClr val="F1C23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endParaRPr sz="3000">
              <a:solidFill>
                <a:srgbClr val="F1C23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45720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3000">
              <a:solidFill>
                <a:srgbClr val="F1C23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1C232"/>
              </a:buClr>
              <a:buSzPts val="3000"/>
              <a:buFont typeface="Libre Baskerville"/>
              <a:buChar char="•"/>
            </a:pPr>
            <a:r>
              <a:rPr lang="en-US" sz="3000">
                <a:solidFill>
                  <a:srgbClr val="F1C23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AP Exam Performance </a:t>
            </a:r>
            <a:endParaRPr sz="3000">
              <a:solidFill>
                <a:srgbClr val="F1C23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3200"/>
              <a:buNone/>
            </a:pPr>
            <a:endParaRPr sz="3000">
              <a:solidFill>
                <a:srgbClr val="F1C23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61D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 txBox="1">
            <a:spLocks noGrp="1"/>
          </p:cNvSpPr>
          <p:nvPr>
            <p:ph type="title"/>
          </p:nvPr>
        </p:nvSpPr>
        <p:spPr>
          <a:xfrm>
            <a:off x="457200" y="88500"/>
            <a:ext cx="8229600" cy="9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Resources to assist you:</a:t>
            </a:r>
            <a:endParaRPr sz="2400"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67" name="Google Shape;167;p25"/>
          <p:cNvSpPr txBox="1">
            <a:spLocks noGrp="1"/>
          </p:cNvSpPr>
          <p:nvPr>
            <p:ph type="body" idx="1"/>
          </p:nvPr>
        </p:nvSpPr>
        <p:spPr>
          <a:xfrm>
            <a:off x="457200" y="831800"/>
            <a:ext cx="8229600" cy="53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>
              <a:solidFill>
                <a:srgbClr val="F1C23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rgbClr val="F1C232"/>
              </a:buClr>
              <a:buSzPts val="3200"/>
              <a:buFont typeface="Libre Baskerville"/>
              <a:buChar char="•"/>
            </a:pPr>
            <a:r>
              <a:rPr lang="en-US">
                <a:solidFill>
                  <a:srgbClr val="F1C23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Clearview Program of Studies  </a:t>
            </a:r>
            <a:r>
              <a:rPr lang="en-US" i="1">
                <a:solidFill>
                  <a:srgbClr val="F1C23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1900" i="1" u="sng">
                <a:solidFill>
                  <a:schemeClr val="hlink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3"/>
              </a:rPr>
              <a:t>https://cdnsm5-ss6.sharpschool.com/UserFiles/Servers/Server_57305/File/Program%20of%20Studies%2023-24%20(021623).pdf</a:t>
            </a:r>
            <a:r>
              <a:rPr lang="en-US" sz="1900" i="1">
                <a:solidFill>
                  <a:srgbClr val="F1C23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endParaRPr sz="1900" i="1">
              <a:solidFill>
                <a:srgbClr val="F1C23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1900" i="1" u="sng">
                <a:solidFill>
                  <a:schemeClr val="hlink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4"/>
              </a:rPr>
              <a:t>www.clearviewregional.edu</a:t>
            </a:r>
            <a:r>
              <a:rPr lang="en-US" sz="1900" i="1">
                <a:solidFill>
                  <a:srgbClr val="F1C23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- under District News: 2023-24 Program of Studies </a:t>
            </a:r>
            <a:endParaRPr sz="1900" i="1">
              <a:solidFill>
                <a:srgbClr val="F1C23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rgbClr val="F1C232"/>
              </a:buClr>
              <a:buSzPts val="3200"/>
              <a:buFont typeface="Libre Baskerville"/>
              <a:buChar char="•"/>
            </a:pPr>
            <a:r>
              <a:rPr lang="en-US">
                <a:solidFill>
                  <a:srgbClr val="F1C23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Course Selection Sheet </a:t>
            </a:r>
            <a:endParaRPr>
              <a:solidFill>
                <a:srgbClr val="F1C23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9144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>
              <a:solidFill>
                <a:srgbClr val="F1C23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rgbClr val="F1C232"/>
              </a:buClr>
              <a:buSzPts val="3200"/>
              <a:buFont typeface="Libre Baskerville"/>
              <a:buChar char="•"/>
            </a:pPr>
            <a:r>
              <a:rPr lang="en-US">
                <a:solidFill>
                  <a:srgbClr val="F1C23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Your School Counselor </a:t>
            </a:r>
            <a:endParaRPr>
              <a:solidFill>
                <a:srgbClr val="F1C23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1C23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	</a:t>
            </a:r>
            <a:r>
              <a:rPr lang="en-US" sz="2200">
                <a:solidFill>
                  <a:srgbClr val="F1C23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Mrs. Blose, Ms. Spady, and Mr. Zappala </a:t>
            </a:r>
            <a:endParaRPr sz="2200">
              <a:solidFill>
                <a:srgbClr val="F1C23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>
              <a:solidFill>
                <a:srgbClr val="F1C23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61D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6"/>
          <p:cNvSpPr txBox="1">
            <a:spLocks noGrp="1"/>
          </p:cNvSpPr>
          <p:nvPr>
            <p:ph type="title"/>
          </p:nvPr>
        </p:nvSpPr>
        <p:spPr>
          <a:xfrm>
            <a:off x="457200" y="88500"/>
            <a:ext cx="8229600" cy="9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Contact Information </a:t>
            </a:r>
            <a:endParaRPr sz="2400"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74" name="Google Shape;174;p26"/>
          <p:cNvSpPr txBox="1">
            <a:spLocks noGrp="1"/>
          </p:cNvSpPr>
          <p:nvPr>
            <p:ph type="body" idx="1"/>
          </p:nvPr>
        </p:nvSpPr>
        <p:spPr>
          <a:xfrm>
            <a:off x="457200" y="831800"/>
            <a:ext cx="8229600" cy="53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>
              <a:solidFill>
                <a:srgbClr val="F1C23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457200" lvl="0" indent="-381000" algn="l" rtl="0">
              <a:spcBef>
                <a:spcPts val="640"/>
              </a:spcBef>
              <a:spcAft>
                <a:spcPts val="0"/>
              </a:spcAft>
              <a:buClr>
                <a:srgbClr val="F1C232"/>
              </a:buClr>
              <a:buSzPts val="2400"/>
              <a:buFont typeface="Libre Baskerville"/>
              <a:buChar char="•"/>
            </a:pPr>
            <a:r>
              <a:rPr lang="en-US" sz="2400">
                <a:solidFill>
                  <a:srgbClr val="F1C23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Dodd Terry, Director of School Counseling </a:t>
            </a:r>
            <a:r>
              <a:rPr lang="en-US" sz="2400" u="sng">
                <a:solidFill>
                  <a:schemeClr val="hlink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3"/>
              </a:rPr>
              <a:t>dterry@clearviewregional.edu</a:t>
            </a:r>
            <a:r>
              <a:rPr lang="en-US" sz="2400">
                <a:solidFill>
                  <a:srgbClr val="F1C23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endParaRPr sz="2400">
              <a:solidFill>
                <a:srgbClr val="F1C23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Font typeface="Libre Baskerville"/>
              <a:buChar char="•"/>
            </a:pPr>
            <a:r>
              <a:rPr lang="en-US" sz="2400">
                <a:solidFill>
                  <a:srgbClr val="F1C23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Tom Jones, Assistant Principal                           </a:t>
            </a:r>
            <a:r>
              <a:rPr lang="en-US" sz="2400" u="sng">
                <a:solidFill>
                  <a:schemeClr val="hlink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4"/>
              </a:rPr>
              <a:t>tjones@clearviewregional.edu</a:t>
            </a:r>
            <a:r>
              <a:rPr lang="en-US" sz="2400">
                <a:solidFill>
                  <a:srgbClr val="F1C23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endParaRPr sz="2400">
              <a:solidFill>
                <a:srgbClr val="F1C23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Font typeface="Libre Baskerville"/>
              <a:buChar char="•"/>
            </a:pPr>
            <a:r>
              <a:rPr lang="en-US" sz="2400">
                <a:solidFill>
                  <a:srgbClr val="F1C23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Diane Bernstein, </a:t>
            </a:r>
            <a:r>
              <a:rPr lang="en-US" sz="2200">
                <a:solidFill>
                  <a:srgbClr val="F1C23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Supervisor of ELA/Social Studies </a:t>
            </a:r>
            <a:r>
              <a:rPr lang="en-US" sz="2200" u="sng">
                <a:solidFill>
                  <a:schemeClr val="hlink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5"/>
              </a:rPr>
              <a:t>dbernstein@clearviewregional.edu</a:t>
            </a:r>
            <a:r>
              <a:rPr lang="en-US" sz="2200">
                <a:solidFill>
                  <a:srgbClr val="F1C23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endParaRPr sz="2200">
              <a:solidFill>
                <a:srgbClr val="F1C23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200"/>
              <a:buFont typeface="Libre Baskerville"/>
              <a:buChar char="•"/>
            </a:pPr>
            <a:r>
              <a:rPr lang="en-US" sz="2200">
                <a:solidFill>
                  <a:srgbClr val="F1C23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Cheryl Catts, Supervisor of Math/Science                </a:t>
            </a:r>
            <a:r>
              <a:rPr lang="en-US" sz="2200" u="sng">
                <a:solidFill>
                  <a:schemeClr val="hlink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6"/>
              </a:rPr>
              <a:t>ccatts@clearviewregional.edu</a:t>
            </a:r>
            <a:r>
              <a:rPr lang="en-US" sz="2200">
                <a:solidFill>
                  <a:srgbClr val="F1C23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endParaRPr>
              <a:solidFill>
                <a:srgbClr val="F1C23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91440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F1C23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                Questions?</a:t>
            </a:r>
            <a:endParaRPr sz="2800" b="1" i="1">
              <a:solidFill>
                <a:srgbClr val="F1C23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9144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2800" b="1" i="1">
              <a:solidFill>
                <a:srgbClr val="F1C23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91440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b="1" i="1">
                <a:solidFill>
                  <a:srgbClr val="F1C23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Thank you for your partnership ! </a:t>
            </a:r>
            <a:endParaRPr b="1" i="1">
              <a:solidFill>
                <a:srgbClr val="F1C23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2200">
              <a:solidFill>
                <a:srgbClr val="F1C23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>
              <a:solidFill>
                <a:srgbClr val="F1C23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61D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457200" y="193025"/>
            <a:ext cx="8229600" cy="12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0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SCHOOL COUNSELORS AT CLEARVIEW REGIONAL HS</a:t>
            </a:r>
            <a:endParaRPr sz="4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1"/>
          </p:nvPr>
        </p:nvSpPr>
        <p:spPr>
          <a:xfrm>
            <a:off x="457200" y="171842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Mr. Dodd Terry, Direc</a:t>
            </a:r>
            <a:r>
              <a:rPr lang="en-US" dirty="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tor </a:t>
            </a:r>
            <a:endParaRPr dirty="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Mrs. Jennine Donnelly </a:t>
            </a:r>
            <a:endParaRPr dirty="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Dr. Steve </a:t>
            </a:r>
            <a:r>
              <a:rPr lang="en-US" dirty="0" err="1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Moraca</a:t>
            </a:r>
            <a:r>
              <a:rPr lang="en-US" dirty="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Mrs. Brittany Hornung/Mr. Daniel Lewis</a:t>
            </a:r>
            <a:endParaRPr dirty="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Ms. Lisa </a:t>
            </a:r>
            <a:r>
              <a:rPr lang="en-US" sz="3200" b="0" i="0" u="none" strike="noStrike" cap="none" dirty="0" err="1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Marandola</a:t>
            </a:r>
            <a:r>
              <a:rPr lang="en-US" sz="3200" b="0" i="0" u="none" strike="noStrike" cap="none" dirty="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200" b="0" i="0" u="none" strike="noStrike" cap="none" dirty="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Ms. Mollie </a:t>
            </a:r>
            <a:r>
              <a:rPr lang="en-US" dirty="0" err="1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Wraga</a:t>
            </a:r>
            <a:endParaRPr dirty="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1C232"/>
              </a:buClr>
              <a:buSzPts val="3200"/>
              <a:buNone/>
            </a:pPr>
            <a:r>
              <a:rPr lang="en-US" dirty="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Mrs. Jessica </a:t>
            </a:r>
            <a:r>
              <a:rPr lang="en-US" dirty="0" err="1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Datz</a:t>
            </a:r>
            <a:r>
              <a:rPr lang="en-US" dirty="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Student Assistance Counselor</a:t>
            </a:r>
            <a:endParaRPr dirty="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61D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457200" y="193025"/>
            <a:ext cx="8229600" cy="12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0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WORKSHOP GOALS </a:t>
            </a:r>
            <a:endParaRPr sz="4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1"/>
          </p:nvPr>
        </p:nvSpPr>
        <p:spPr>
          <a:xfrm>
            <a:off x="457200" y="171842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Review Curriculum Offerings </a:t>
            </a:r>
            <a:endParaRPr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3200"/>
              <a:buFont typeface="Times New Roman"/>
              <a:buChar char="-"/>
            </a:pPr>
            <a:r>
              <a:rPr lang="en-US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Academic Subjects and Electives</a:t>
            </a:r>
            <a:endParaRPr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3200"/>
              <a:buFont typeface="Times New Roman"/>
              <a:buChar char="-"/>
            </a:pPr>
            <a:r>
              <a:rPr lang="en-US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does a 9th grade schedule look like? </a:t>
            </a:r>
            <a:endParaRPr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Review Course Selection Process </a:t>
            </a:r>
            <a:endParaRPr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1C232"/>
              </a:buClr>
              <a:buSzPts val="3200"/>
              <a:buFont typeface="Times New Roman"/>
              <a:buChar char="-"/>
            </a:pPr>
            <a:r>
              <a:rPr lang="en-US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Timeline of Events &amp; School Counseling Services </a:t>
            </a:r>
            <a:endParaRPr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3200"/>
              <a:buFont typeface="Times New Roman"/>
              <a:buChar char="-"/>
            </a:pPr>
            <a:r>
              <a:rPr lang="en-US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Factors in the decision-making process </a:t>
            </a:r>
            <a:endParaRPr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61D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457200" y="193025"/>
            <a:ext cx="8229600" cy="12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0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CLEARVIEW PIONEERS</a:t>
            </a:r>
            <a:endParaRPr sz="4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1"/>
          </p:nvPr>
        </p:nvSpPr>
        <p:spPr>
          <a:xfrm>
            <a:off x="457200" y="171842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3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https://drive.google.com/file/d/1VYX41XCxPI5bTZMQ7CQz2ivTX9AsA7NN/view</a:t>
            </a:r>
            <a:r>
              <a:rPr lang="en-US" sz="23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		</a:t>
            </a:r>
            <a:endParaRPr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 					</a:t>
            </a:r>
            <a:endParaRPr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9" name="Google Shape;10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0223" y="2707750"/>
            <a:ext cx="6103400" cy="271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61D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9th Grade Student Schedule</a:t>
            </a:r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body" idx="1"/>
          </p:nvPr>
        </p:nvSpPr>
        <p:spPr>
          <a:xfrm>
            <a:off x="457200" y="1297000"/>
            <a:ext cx="82296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1C232"/>
              </a:buClr>
              <a:buSzPts val="2800"/>
              <a:buFont typeface="Libre Baskerville"/>
              <a:buChar char="•"/>
            </a:pPr>
            <a:r>
              <a:rPr lang="en-US" sz="2800">
                <a:solidFill>
                  <a:srgbClr val="F1C23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8 class periods </a:t>
            </a:r>
            <a:endParaRPr sz="2800">
              <a:solidFill>
                <a:srgbClr val="F1C23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Font typeface="Libre Baskerville"/>
              <a:buChar char="•"/>
            </a:pPr>
            <a:r>
              <a:rPr lang="en-US" sz="2800">
                <a:solidFill>
                  <a:srgbClr val="F1C23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English I, World History, Biology, Math</a:t>
            </a:r>
            <a:endParaRPr sz="2800">
              <a:solidFill>
                <a:srgbClr val="F1C23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Font typeface="Libre Baskerville"/>
              <a:buChar char="•"/>
            </a:pPr>
            <a:r>
              <a:rPr lang="en-US" sz="2800">
                <a:solidFill>
                  <a:srgbClr val="F1C23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Health/PE, World Language, 2 electives</a:t>
            </a:r>
            <a:endParaRPr sz="2800">
              <a:solidFill>
                <a:srgbClr val="F1C23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Font typeface="Libre Baskerville"/>
              <a:buChar char="•"/>
            </a:pPr>
            <a:r>
              <a:rPr lang="en-US" sz="2800">
                <a:solidFill>
                  <a:srgbClr val="F1C23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Regarding Elective Choice - request the 2 electives (and 2 alternate electives that are most interesting to you)</a:t>
            </a:r>
            <a:endParaRPr sz="3000">
              <a:solidFill>
                <a:srgbClr val="F1C23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3200"/>
              <a:buNone/>
            </a:pPr>
            <a:endParaRPr sz="3000">
              <a:solidFill>
                <a:srgbClr val="F1C23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3200"/>
              <a:buNone/>
            </a:pPr>
            <a:endParaRPr sz="3000">
              <a:solidFill>
                <a:srgbClr val="F1C232"/>
              </a:solidFill>
            </a:endParaRPr>
          </a:p>
        </p:txBody>
      </p:sp>
      <p:sp>
        <p:nvSpPr>
          <p:cNvPr id="116" name="Google Shape;116;p17"/>
          <p:cNvSpPr txBox="1"/>
          <p:nvPr/>
        </p:nvSpPr>
        <p:spPr>
          <a:xfrm>
            <a:off x="3158550" y="6266050"/>
            <a:ext cx="2826900" cy="5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7"/>
          <p:cNvSpPr txBox="1"/>
          <p:nvPr/>
        </p:nvSpPr>
        <p:spPr>
          <a:xfrm>
            <a:off x="503250" y="4888600"/>
            <a:ext cx="82692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https://drive.google.com/drive/folders/1crSPOSFJOd5h2vTN4AyWsc-ZtQWGb0qF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7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61D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83820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3600"/>
              <a:buFont typeface="Times New Roman"/>
              <a:buChar char="✓"/>
            </a:pPr>
            <a:r>
              <a:rPr lang="en-US" sz="36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Student </a:t>
            </a:r>
            <a:endParaRPr sz="36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17500" algn="l" rtl="0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rgbClr val="F1C232"/>
              </a:buClr>
              <a:buSzPts val="3600"/>
              <a:buFont typeface="Times New Roman"/>
              <a:buChar char="✓"/>
            </a:pPr>
            <a:r>
              <a:rPr lang="en-US" sz="36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Parent</a:t>
            </a:r>
            <a:r>
              <a:rPr lang="en-US" sz="3600" b="0" i="0" u="none" strike="noStrike" cap="none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6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17500" algn="l" rtl="0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rgbClr val="F1C232"/>
              </a:buClr>
              <a:buSzPts val="3600"/>
              <a:buFont typeface="Times New Roman"/>
              <a:buChar char="✓"/>
            </a:pPr>
            <a:r>
              <a:rPr lang="en-US" sz="36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School Counselor </a:t>
            </a:r>
            <a:r>
              <a:rPr lang="en-US" sz="3600" b="0" i="0" strike="noStrike" cap="none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6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17500" algn="l" rtl="0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rgbClr val="F1C232"/>
              </a:buClr>
              <a:buSzPts val="3600"/>
              <a:buFont typeface="Times New Roman"/>
              <a:buChar char="✓"/>
            </a:pPr>
            <a:r>
              <a:rPr lang="en-US" sz="36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Teacher</a:t>
            </a:r>
            <a:endParaRPr sz="36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17500" algn="l" rtl="0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rgbClr val="F1C232"/>
              </a:buClr>
              <a:buSzPts val="3600"/>
              <a:buFont typeface="Times New Roman"/>
              <a:buChar char="✓"/>
            </a:pPr>
            <a:r>
              <a:rPr lang="en-US" sz="36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Instructional Supervisor </a:t>
            </a:r>
            <a:endParaRPr sz="36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None/>
            </a:pPr>
            <a:endParaRPr sz="36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Team Process - Course Selection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61D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Significance of Course Selection</a:t>
            </a:r>
            <a:endParaRPr sz="4400" b="1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" name="Google Shape;130;p19"/>
          <p:cNvSpPr txBox="1">
            <a:spLocks noGrp="1"/>
          </p:cNvSpPr>
          <p:nvPr>
            <p:ph type="body" idx="1"/>
          </p:nvPr>
        </p:nvSpPr>
        <p:spPr>
          <a:xfrm>
            <a:off x="457200" y="1461862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Numerous elective courses are offered.   </a:t>
            </a:r>
            <a:endParaRPr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Impacts student experience while in high school. </a:t>
            </a:r>
            <a:endParaRPr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Co-Curricular Clubs associated with academic core and elective courses.  </a:t>
            </a:r>
            <a:endParaRPr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May influence post secondary plans/college major. </a:t>
            </a:r>
            <a:endParaRPr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61D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Course Selection Timeline </a:t>
            </a:r>
            <a:endParaRPr sz="4400" b="1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" name="Google Shape;136;p20"/>
          <p:cNvSpPr txBox="1">
            <a:spLocks noGrp="1"/>
          </p:cNvSpPr>
          <p:nvPr>
            <p:ph type="body" idx="1"/>
          </p:nvPr>
        </p:nvSpPr>
        <p:spPr>
          <a:xfrm>
            <a:off x="457200" y="1168074"/>
            <a:ext cx="8229600" cy="48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1C232"/>
              </a:buClr>
              <a:buSzPts val="3200"/>
              <a:buFont typeface="Times New Roman"/>
              <a:buChar char="•"/>
            </a:pPr>
            <a:r>
              <a:rPr lang="en-US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Feb 22 - March 5: Student/Parent Portal open in PowerSchool; make your elective requests</a:t>
            </a:r>
            <a:endParaRPr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3200"/>
              <a:buFont typeface="Times New Roman"/>
              <a:buChar char="•"/>
            </a:pPr>
            <a:r>
              <a:rPr lang="en-US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March 6 - June 1: Individual academic advisement meeting with school counselor</a:t>
            </a:r>
            <a:endParaRPr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3200"/>
              <a:buFont typeface="Times New Roman"/>
              <a:buChar char="•"/>
            </a:pPr>
            <a:r>
              <a:rPr lang="en-US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June 1 - June 30: course level waiver window </a:t>
            </a:r>
            <a:endParaRPr sz="22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3200"/>
              <a:buFont typeface="Times New Roman"/>
              <a:buChar char="•"/>
            </a:pPr>
            <a:r>
              <a:rPr lang="en-US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 June 15: deadline for elective request changes</a:t>
            </a:r>
            <a:endParaRPr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3200"/>
              <a:buFont typeface="Times New Roman"/>
              <a:buChar char="•"/>
            </a:pPr>
            <a:r>
              <a:rPr lang="en-US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3rd week in August: Schedule available in PowerSchool</a:t>
            </a:r>
            <a:endParaRPr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61D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Important Considerations </a:t>
            </a:r>
            <a:endParaRPr sz="4400" b="1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" name="Google Shape;142;p21"/>
          <p:cNvSpPr txBox="1">
            <a:spLocks noGrp="1"/>
          </p:cNvSpPr>
          <p:nvPr>
            <p:ph type="body" idx="1"/>
          </p:nvPr>
        </p:nvSpPr>
        <p:spPr>
          <a:xfrm>
            <a:off x="457200" y="1461862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1C232"/>
              </a:buClr>
              <a:buSzPts val="3200"/>
              <a:buFont typeface="Times New Roman"/>
              <a:buChar char="•"/>
            </a:pPr>
            <a:r>
              <a:rPr lang="en-US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Right Fit, Balance between academics, co-curricular activities, and life outside of school. </a:t>
            </a:r>
            <a:endParaRPr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3200"/>
              <a:buFont typeface="Times New Roman"/>
              <a:buChar char="•"/>
            </a:pPr>
            <a:r>
              <a:rPr lang="en-US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Past experiences / Natural abilities </a:t>
            </a:r>
            <a:endParaRPr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3200"/>
              <a:buFont typeface="Times New Roman"/>
              <a:buChar char="•"/>
            </a:pPr>
            <a:r>
              <a:rPr lang="en-US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Future goals, hopes and dreams - college/career</a:t>
            </a:r>
            <a:endParaRPr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3200"/>
              <a:buFont typeface="Times New Roman"/>
              <a:buChar char="•"/>
            </a:pPr>
            <a:r>
              <a:rPr lang="en-US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Many electives are available for multiple years; but you have freedom to choose each year what you want to take</a:t>
            </a:r>
            <a:endParaRPr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644</Words>
  <Application>Microsoft Office PowerPoint</Application>
  <PresentationFormat>On-screen Show (4:3)</PresentationFormat>
  <Paragraphs>94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Times New Roman</vt:lpstr>
      <vt:lpstr>Arial</vt:lpstr>
      <vt:lpstr>Libre Baskerville</vt:lpstr>
      <vt:lpstr>Calibri</vt:lpstr>
      <vt:lpstr>Office Theme</vt:lpstr>
      <vt:lpstr>9th GRADE COURSE SELECTION WORKSHOP - Class of 2027</vt:lpstr>
      <vt:lpstr>SCHOOL COUNSELORS AT CLEARVIEW REGIONAL HS</vt:lpstr>
      <vt:lpstr>WORKSHOP GOALS </vt:lpstr>
      <vt:lpstr>CLEARVIEW PIONEERS</vt:lpstr>
      <vt:lpstr>9th Grade Student Schedule</vt:lpstr>
      <vt:lpstr>Team Process - Course Selection</vt:lpstr>
      <vt:lpstr>Significance of Course Selection</vt:lpstr>
      <vt:lpstr>Course Selection Timeline </vt:lpstr>
      <vt:lpstr>Important Considerations </vt:lpstr>
      <vt:lpstr>HS Equivalent Courses in MS</vt:lpstr>
      <vt:lpstr>HS Equivalent Courses in MS</vt:lpstr>
      <vt:lpstr>College Credit Opportunities </vt:lpstr>
      <vt:lpstr>Resources to assist you:</vt:lpstr>
      <vt:lpstr>Contact Information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9th GRADE COURSE SELECTION WORKSHOP - Class of 2027</dc:title>
  <dc:creator>Dodd Terry</dc:creator>
  <cp:lastModifiedBy>Dodd Terry</cp:lastModifiedBy>
  <cp:revision>2</cp:revision>
  <dcterms:modified xsi:type="dcterms:W3CDTF">2023-03-02T15:02:27Z</dcterms:modified>
</cp:coreProperties>
</file>